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2" r:id="rId6"/>
    <p:sldId id="267" r:id="rId7"/>
    <p:sldId id="263" r:id="rId8"/>
    <p:sldId id="260" r:id="rId9"/>
    <p:sldId id="268" r:id="rId10"/>
    <p:sldId id="261" r:id="rId11"/>
    <p:sldId id="265" r:id="rId12"/>
    <p:sldId id="266"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a:p>
        </p:txBody>
      </p:sp>
      <p:sp>
        <p:nvSpPr>
          <p:cNvPr id="256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BA93C25B-9FAD-4E2B-AD1C-FAC773D559AA}" type="datetimeFigureOut">
              <a:rPr lang="en-US"/>
              <a:pPr/>
              <a:t>8/11/24</a:t>
            </a:fld>
            <a:endParaRPr lang="en-US"/>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56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56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a:p>
        </p:txBody>
      </p:sp>
      <p:sp>
        <p:nvSpPr>
          <p:cNvPr id="256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63E1EC9D-BB8C-4708-9927-C90C427A057F}"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071FC70-FDF3-4C65-ADAA-07DE0C8B5A96}" type="datetime1">
              <a:rPr lang="en-US"/>
              <a:pPr>
                <a:defRPr/>
              </a:pPr>
              <a:t>8/11/24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pPr>
              <a:defRPr/>
            </a:pPr>
            <a:fld id="{D779F696-7E2F-4760-A72E-362750B72A8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5C6E390-A2B8-4651-93C3-FB33F828480E}" type="datetime1">
              <a:rPr lang="en-US"/>
              <a:pPr>
                <a:defRPr/>
              </a:pPr>
              <a:t>8/11/24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pPr>
              <a:defRPr/>
            </a:pPr>
            <a:fld id="{11917FC8-E2A2-4C65-9A44-13F8C20844E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13DC5A9-9CAB-467F-812B-2C87F463AF19}" type="datetime1">
              <a:rPr lang="en-US"/>
              <a:pPr>
                <a:defRPr/>
              </a:pPr>
              <a:t>8/11/24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pPr>
              <a:defRPr/>
            </a:pPr>
            <a:fld id="{B375BEDE-E2CA-451F-AEF9-1C98C5C8FFF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6FC6422-3A2B-40F3-9AB6-192A99017E10}" type="datetime1">
              <a:rPr lang="en-US"/>
              <a:pPr>
                <a:defRPr/>
              </a:pPr>
              <a:t>8/11/24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pPr>
              <a:defRPr/>
            </a:pPr>
            <a:fld id="{958712EE-69B6-4CBF-8EE6-81D7E0E34F4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783C95A-C3EA-4AE1-BA6C-FF94223F7F7C}" type="datetime1">
              <a:rPr lang="en-US"/>
              <a:pPr>
                <a:defRPr/>
              </a:pPr>
              <a:t>8/11/24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pPr>
              <a:defRPr/>
            </a:pPr>
            <a:fld id="{904A91A0-75F1-4E2D-9C4D-3E809F83533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7F3CE7E-72D1-42F5-AC2B-A7D6CDC07ECE}" type="datetime1">
              <a:rPr lang="en-US"/>
              <a:pPr>
                <a:defRPr/>
              </a:pPr>
              <a:t>8/11/24</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pPr>
              <a:defRPr/>
            </a:pPr>
            <a:fld id="{0CD60E1B-7C08-4017-8CEC-6F17F6A0073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CD6BF0F-7B69-43B0-BB63-58DD7C320FB5}" type="datetime1">
              <a:rPr lang="en-US"/>
              <a:pPr>
                <a:defRPr/>
              </a:pPr>
              <a:t>8/11/24</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pPr>
              <a:defRPr/>
            </a:pPr>
            <a:fld id="{3DB7E24E-1D2D-4292-BE48-EDCD379A4AB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E6E5AB2-F814-4A45-99C8-4CD2E59F0997}" type="datetime1">
              <a:rPr lang="en-US"/>
              <a:pPr>
                <a:defRPr/>
              </a:pPr>
              <a:t>8/11/24</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pPr>
              <a:defRPr/>
            </a:pPr>
            <a:fld id="{C96C7CA3-B467-4228-A977-937513043FC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A0DDB57-FC1B-4518-AEC8-2DBBEA6E91AE}" type="datetime1">
              <a:rPr lang="en-US"/>
              <a:pPr>
                <a:defRPr/>
              </a:pPr>
              <a:t>8/11/24</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pPr>
              <a:defRPr/>
            </a:pPr>
            <a:fld id="{B16F983C-B470-4B41-957F-AC58DCC5A18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3798DF1-A28E-4CF7-AFDB-7A7B3F551F48}" type="datetime1">
              <a:rPr lang="en-US"/>
              <a:pPr>
                <a:defRPr/>
              </a:pPr>
              <a:t>8/11/24</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pPr>
              <a:defRPr/>
            </a:pPr>
            <a:fld id="{8EF92968-3703-41CB-97C8-CCE7CB0FB2B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A4F4DC4-52BD-484E-A173-DA16EB54AD8F}" type="datetime1">
              <a:rPr lang="en-US"/>
              <a:pPr>
                <a:defRPr/>
              </a:pPr>
              <a:t>8/11/24</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pPr>
              <a:defRPr/>
            </a:pPr>
            <a:fld id="{7F8A0853-9501-4E42-B572-8A9EF245B7A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BCCB9C4-B998-46C2-B06F-BC46B7C25D3C}" type="datetime1">
              <a:rPr lang="en-US"/>
              <a:pPr>
                <a:defRPr/>
              </a:pPr>
              <a:t>8/11/24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6418F9A0-A221-420B-BD37-8BA8832FB07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file:///C:\Users\Library\Containers\com.apple.mail\Data\Downloads\Screenshot_20240721_094306_Chrome%20(1).jpg"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5"/>
          <p:cNvSpPr>
            <a:spLocks noGrp="1"/>
          </p:cNvSpPr>
          <p:nvPr>
            <p:ph type="sldNum" sz="quarter" idx="12"/>
          </p:nvPr>
        </p:nvSpPr>
        <p:spPr/>
        <p:txBody>
          <a:bodyPr/>
          <a:lstStyle/>
          <a:p>
            <a:pPr>
              <a:defRPr/>
            </a:pPr>
            <a:fld id="{A8C9A27D-8358-4645-86F2-CBE276798EC0}" type="slidenum">
              <a:rPr lang="en-US"/>
              <a:pPr>
                <a:defRPr/>
              </a:pPr>
              <a:t>1</a:t>
            </a:fld>
            <a:endParaRPr lang="en-US"/>
          </a:p>
        </p:txBody>
      </p:sp>
      <p:pic>
        <p:nvPicPr>
          <p:cNvPr id="13313" name="Picture 6" descr="C:\Users\Library\Containers\com.apple.mail\Data\Downloads\Screenshot_20240721_094306_Chrome (1).jpg"/>
          <p:cNvPicPr>
            <a:picLocks noChangeAspect="1" noChangeArrowheads="1"/>
          </p:cNvPicPr>
          <p:nvPr/>
        </p:nvPicPr>
        <p:blipFill>
          <a:blip r:embed="rId2" r:link="rId3"/>
          <a:srcRect/>
          <a:stretch>
            <a:fillRect/>
          </a:stretch>
        </p:blipFill>
        <p:spPr bwMode="auto">
          <a:xfrm>
            <a:off x="1116013" y="1125538"/>
            <a:ext cx="1600200" cy="1355725"/>
          </a:xfrm>
          <a:prstGeom prst="rect">
            <a:avLst/>
          </a:prstGeom>
          <a:noFill/>
          <a:ln w="9525">
            <a:noFill/>
            <a:miter lim="800000"/>
            <a:headEnd/>
            <a:tailEnd/>
          </a:ln>
        </p:spPr>
      </p:pic>
      <p:pic>
        <p:nvPicPr>
          <p:cNvPr id="13314" name="Picture 1"/>
          <p:cNvPicPr>
            <a:picLocks noRot="1" noChangeAspect="1" noEditPoints="1" noChangeArrowheads="1" noCrop="1"/>
          </p:cNvPicPr>
          <p:nvPr/>
        </p:nvPicPr>
        <p:blipFill>
          <a:blip r:embed="rId4"/>
          <a:srcRect/>
          <a:stretch>
            <a:fillRect/>
          </a:stretch>
        </p:blipFill>
        <p:spPr bwMode="auto">
          <a:xfrm>
            <a:off x="5292725" y="981075"/>
            <a:ext cx="1668463" cy="1363663"/>
          </a:xfrm>
          <a:prstGeom prst="rect">
            <a:avLst/>
          </a:prstGeom>
          <a:noFill/>
          <a:ln w="9525">
            <a:noFill/>
            <a:miter lim="800000"/>
            <a:headEnd/>
            <a:tailEnd/>
          </a:ln>
        </p:spPr>
      </p:pic>
      <p:pic>
        <p:nvPicPr>
          <p:cNvPr id="13315" name="Picture 4"/>
          <p:cNvPicPr>
            <a:picLocks noRot="1" noChangeAspect="1" noEditPoints="1" noChangeArrowheads="1" noCrop="1"/>
          </p:cNvPicPr>
          <p:nvPr/>
        </p:nvPicPr>
        <p:blipFill>
          <a:blip r:embed="rId5"/>
          <a:srcRect/>
          <a:stretch>
            <a:fillRect/>
          </a:stretch>
        </p:blipFill>
        <p:spPr bwMode="auto">
          <a:xfrm>
            <a:off x="1187450" y="4508500"/>
            <a:ext cx="1403350" cy="1152525"/>
          </a:xfrm>
          <a:prstGeom prst="rect">
            <a:avLst/>
          </a:prstGeom>
          <a:noFill/>
          <a:ln w="9525">
            <a:noFill/>
            <a:miter lim="800000"/>
            <a:headEnd/>
            <a:tailEnd/>
          </a:ln>
        </p:spPr>
      </p:pic>
      <p:pic>
        <p:nvPicPr>
          <p:cNvPr id="13316" name="Picture 3" descr="Logo, company nameDescription automatically generated"/>
          <p:cNvPicPr>
            <a:picLocks noRot="1" noChangeAspect="1" noEditPoints="1" noChangeArrowheads="1" noCrop="1"/>
          </p:cNvPicPr>
          <p:nvPr/>
        </p:nvPicPr>
        <p:blipFill>
          <a:blip r:embed="rId6"/>
          <a:srcRect/>
          <a:stretch>
            <a:fillRect/>
          </a:stretch>
        </p:blipFill>
        <p:spPr bwMode="auto">
          <a:xfrm>
            <a:off x="5436096" y="4806950"/>
            <a:ext cx="1717675" cy="1511300"/>
          </a:xfrm>
          <a:prstGeom prst="rect">
            <a:avLst/>
          </a:prstGeom>
          <a:noFill/>
          <a:ln w="9525">
            <a:noFill/>
            <a:miter lim="800000"/>
            <a:headEnd/>
            <a:tailEnd/>
          </a:ln>
        </p:spPr>
      </p:pic>
      <p:sp>
        <p:nvSpPr>
          <p:cNvPr id="13317" name="Rectangle 4"/>
          <p:cNvSpPr>
            <a:spLocks noChangeAspect="1" noEditPoints="1" noChangeArrowheads="1" noChangeShapeType="1" noTextEdit="1"/>
          </p:cNvSpPr>
          <p:nvPr/>
        </p:nvSpPr>
        <p:spPr bwMode="auto">
          <a:xfrm>
            <a:off x="0" y="5478463"/>
            <a:ext cx="301625" cy="301625"/>
          </a:xfrm>
          <a:prstGeom prst="rect">
            <a:avLst/>
          </a:prstGeom>
          <a:noFill/>
          <a:ln w="9525">
            <a:noFill/>
            <a:miter lim="800000"/>
            <a:headEnd/>
            <a:tailEnd/>
          </a:ln>
        </p:spPr>
        <p:txBody>
          <a:bodyPr/>
          <a:lstStyle/>
          <a:p>
            <a:endParaRPr lang="en-US"/>
          </a:p>
        </p:txBody>
      </p:sp>
      <p:sp>
        <p:nvSpPr>
          <p:cNvPr id="13318" name="Rectangle 2"/>
          <p:cNvSpPr>
            <a:spLocks noChangeAspect="1" noEditPoints="1" noChangeArrowheads="1" noChangeShapeType="1" noTextEdit="1"/>
          </p:cNvSpPr>
          <p:nvPr/>
        </p:nvSpPr>
        <p:spPr bwMode="auto">
          <a:xfrm>
            <a:off x="0" y="5780088"/>
            <a:ext cx="301625" cy="301625"/>
          </a:xfrm>
          <a:prstGeom prst="rect">
            <a:avLst/>
          </a:prstGeom>
          <a:noFill/>
          <a:ln w="9525">
            <a:noFill/>
            <a:miter lim="800000"/>
            <a:headEnd/>
            <a:tailEnd/>
          </a:ln>
        </p:spPr>
        <p:txBody>
          <a:bodyPr/>
          <a:lstStyle/>
          <a:p>
            <a:endParaRPr lang="en-US"/>
          </a:p>
        </p:txBody>
      </p:sp>
      <p:sp>
        <p:nvSpPr>
          <p:cNvPr id="13319" name="Rectangle 7"/>
          <p:cNvSpPr>
            <a:spLocks noChangeArrowheads="1"/>
          </p:cNvSpPr>
          <p:nvPr/>
        </p:nvSpPr>
        <p:spPr bwMode="auto">
          <a:xfrm>
            <a:off x="179388" y="-346075"/>
            <a:ext cx="10340975" cy="1446213"/>
          </a:xfrm>
          <a:prstGeom prst="rect">
            <a:avLst/>
          </a:prstGeom>
          <a:noFill/>
          <a:ln w="9525">
            <a:noFill/>
            <a:miter lim="800000"/>
            <a:headEnd/>
            <a:tailEnd/>
          </a:ln>
        </p:spPr>
        <p:txBody>
          <a:bodyPr wrap="none" anchor="ctr">
            <a:spAutoFit/>
          </a:bodyPr>
          <a:lstStyle/>
          <a:p>
            <a:r>
              <a:rPr lang="en-US" sz="1200">
                <a:cs typeface="Times New Roman" pitchFamily="18" charset="0"/>
              </a:rPr>
              <a:t>            </a:t>
            </a:r>
          </a:p>
          <a:p>
            <a:endParaRPr lang="en-US" sz="1200">
              <a:cs typeface="Times New Roman" pitchFamily="18" charset="0"/>
            </a:endParaRPr>
          </a:p>
          <a:p>
            <a:endParaRPr lang="en-US" sz="1200">
              <a:cs typeface="Times New Roman" pitchFamily="18" charset="0"/>
            </a:endParaRPr>
          </a:p>
          <a:p>
            <a:endParaRPr lang="en-US" sz="1200">
              <a:cs typeface="Times New Roman" pitchFamily="18" charset="0"/>
            </a:endParaRPr>
          </a:p>
          <a:p>
            <a:endParaRPr lang="en-US" sz="1200">
              <a:cs typeface="Times New Roman" pitchFamily="18" charset="0"/>
            </a:endParaRPr>
          </a:p>
          <a:p>
            <a:r>
              <a:rPr lang="en-US" sz="1600">
                <a:cs typeface="Times New Roman" pitchFamily="18" charset="0"/>
              </a:rPr>
              <a:t>          Bayview on Parry Sound		              Deep Bay 	</a:t>
            </a:r>
          </a:p>
          <a:p>
            <a:pPr eaLnBrk="0" hangingPunct="0"/>
            <a:r>
              <a:rPr lang="en-US" sz="1200">
                <a:cs typeface="Times New Roman" pitchFamily="18" charset="0"/>
              </a:rPr>
              <a:t>					          						</a:t>
            </a:r>
            <a:endParaRPr lang="en-US"/>
          </a:p>
        </p:txBody>
      </p:sp>
      <p:sp>
        <p:nvSpPr>
          <p:cNvPr id="13320" name="Rectangle 8"/>
          <p:cNvSpPr>
            <a:spLocks noChangeArrowheads="1"/>
          </p:cNvSpPr>
          <p:nvPr/>
        </p:nvSpPr>
        <p:spPr bwMode="auto">
          <a:xfrm>
            <a:off x="0" y="1812925"/>
            <a:ext cx="9144000" cy="0"/>
          </a:xfrm>
          <a:prstGeom prst="rect">
            <a:avLst/>
          </a:prstGeom>
          <a:noFill/>
          <a:ln w="9525">
            <a:noFill/>
            <a:miter lim="800000"/>
            <a:headEnd/>
            <a:tailEnd/>
          </a:ln>
        </p:spPr>
        <p:txBody>
          <a:bodyPr wrap="none" anchor="ctr">
            <a:spAutoFit/>
          </a:bodyPr>
          <a:lstStyle/>
          <a:p>
            <a:r>
              <a:rPr lang="en-US" sz="1200">
                <a:cs typeface="Times New Roman" pitchFamily="18" charset="0"/>
              </a:rPr>
              <a:t>                                       </a:t>
            </a:r>
            <a:endParaRPr lang="en-US"/>
          </a:p>
        </p:txBody>
      </p:sp>
      <p:sp>
        <p:nvSpPr>
          <p:cNvPr id="1033" name="Rectangle 9"/>
          <p:cNvSpPr>
            <a:spLocks noChangeArrowheads="1"/>
          </p:cNvSpPr>
          <p:nvPr/>
        </p:nvSpPr>
        <p:spPr bwMode="auto">
          <a:xfrm>
            <a:off x="0" y="2806700"/>
            <a:ext cx="9144000" cy="2000250"/>
          </a:xfrm>
          <a:prstGeom prst="rect">
            <a:avLst/>
          </a:prstGeom>
          <a:solidFill>
            <a:srgbClr val="F6F6F6"/>
          </a:solidFill>
          <a:ln w="9525">
            <a:noFill/>
            <a:miter lim="800000"/>
            <a:headEnd/>
            <a:tailEnd/>
          </a:ln>
          <a:effectLst/>
        </p:spPr>
        <p:txBody>
          <a:bodyPr anchor="ctr">
            <a:spAutoFit/>
          </a:bodyPr>
          <a:lstStyle/>
          <a:p>
            <a:pPr>
              <a:defRPr/>
            </a:pPr>
            <a:r>
              <a:rPr lang="en-US" sz="1200" dirty="0">
                <a:latin typeface="Arial" pitchFamily="34" charset="0"/>
                <a:ea typeface="Times New Roman" pitchFamily="18" charset="0"/>
                <a:cs typeface="Arial" pitchFamily="34" charset="0"/>
              </a:rPr>
              <a:t>					                           </a:t>
            </a:r>
          </a:p>
          <a:p>
            <a:pPr eaLnBrk="0" hangingPunct="0">
              <a:defRPr/>
            </a:pPr>
            <a:r>
              <a:rPr lang="en-US" sz="1200" dirty="0">
                <a:latin typeface="Arial" pitchFamily="34" charset="0"/>
                <a:ea typeface="Times New Roman" pitchFamily="18" charset="0"/>
                <a:cs typeface="Arial" pitchFamily="34" charset="0"/>
              </a:rPr>
              <a:t>                                        </a:t>
            </a:r>
            <a:r>
              <a:rPr lang="en-US" sz="1600" b="1" dirty="0">
                <a:latin typeface="Arial" pitchFamily="34" charset="0"/>
                <a:ea typeface="Times New Roman" pitchFamily="18" charset="0"/>
                <a:cs typeface="Arial" pitchFamily="34" charset="0"/>
              </a:rPr>
              <a:t>  </a:t>
            </a:r>
            <a:r>
              <a:rPr lang="en-US" sz="3200" b="1" dirty="0">
                <a:latin typeface="Arial" pitchFamily="34" charset="0"/>
                <a:ea typeface="Times New Roman" pitchFamily="18" charset="0"/>
                <a:cs typeface="Arial" pitchFamily="34" charset="0"/>
              </a:rPr>
              <a:t>Carling Cottagers Associations</a:t>
            </a:r>
          </a:p>
          <a:p>
            <a:pPr eaLnBrk="0" hangingPunct="0">
              <a:defRPr/>
            </a:pPr>
            <a:endParaRPr lang="en-US" sz="3200" dirty="0">
              <a:latin typeface="Arial" pitchFamily="34" charset="0"/>
              <a:ea typeface="Times New Roman" pitchFamily="18" charset="0"/>
              <a:cs typeface="Arial" pitchFamily="34" charset="0"/>
            </a:endParaRPr>
          </a:p>
          <a:p>
            <a:pPr eaLnBrk="0" hangingPunct="0">
              <a:defRPr/>
            </a:pPr>
            <a:r>
              <a:rPr lang="en-US" sz="1200" dirty="0">
                <a:latin typeface="Arial" pitchFamily="34" charset="0"/>
                <a:ea typeface="Times New Roman" pitchFamily="18" charset="0"/>
                <a:cs typeface="Arial" pitchFamily="34" charset="0"/>
              </a:rPr>
              <a:t>       </a:t>
            </a:r>
          </a:p>
          <a:p>
            <a:pPr eaLnBrk="0" hangingPunct="0">
              <a:defRPr/>
            </a:pPr>
            <a:r>
              <a:rPr lang="en-US" sz="1600" dirty="0">
                <a:latin typeface="Arial" pitchFamily="34" charset="0"/>
                <a:ea typeface="Times New Roman" pitchFamily="18" charset="0"/>
                <a:cs typeface="Arial" pitchFamily="34" charset="0"/>
              </a:rPr>
              <a:t>             </a:t>
            </a:r>
            <a:r>
              <a:rPr lang="en-US" sz="1600" dirty="0" err="1">
                <a:latin typeface="Arial" pitchFamily="34" charset="0"/>
                <a:ea typeface="Times New Roman" pitchFamily="18" charset="0"/>
                <a:cs typeface="Arial" pitchFamily="34" charset="0"/>
              </a:rPr>
              <a:t>Pengally</a:t>
            </a:r>
            <a:r>
              <a:rPr lang="en-US" sz="1600" dirty="0">
                <a:latin typeface="Arial" pitchFamily="34" charset="0"/>
                <a:ea typeface="Times New Roman" pitchFamily="18" charset="0"/>
                <a:cs typeface="Arial" pitchFamily="34" charset="0"/>
              </a:rPr>
              <a:t> Bay Ratepayers 	  		West Carling</a:t>
            </a:r>
          </a:p>
          <a:p>
            <a:pPr eaLnBrk="0" hangingPunct="0">
              <a:defRPr/>
            </a:pPr>
            <a:r>
              <a:rPr lang="en-US" sz="2000" b="1" dirty="0">
                <a:solidFill>
                  <a:srgbClr val="F6F6F6"/>
                </a:solidFill>
                <a:effectDag name="">
                  <a:cont type="tree" name="">
                    <a:effect ref="fillLine"/>
                    <a:outerShdw dist="38100" dir="13500000" algn="br">
                      <a:srgbClr val="FFFFFF"/>
                    </a:outerShdw>
                  </a:cont>
                  <a:cont type="tree" name="">
                    <a:effect ref="fillLine"/>
                    <a:outerShdw dist="38100" dir="2700000" algn="tl">
                      <a:srgbClr val="939393"/>
                    </a:outerShdw>
                  </a:cont>
                  <a:effect ref="fillLine"/>
                </a:effectDag>
                <a:latin typeface="Verdana" pitchFamily="34" charset="0"/>
                <a:ea typeface="Times New Roman" pitchFamily="18" charset="0"/>
                <a:cs typeface="Arial" pitchFamily="34" charset="0"/>
              </a:rPr>
              <a:t>       </a:t>
            </a:r>
            <a:endParaRPr lang="en-US" dirty="0">
              <a:latin typeface="Arial" pitchFamily="34" charset="0"/>
              <a:cs typeface="Arial" pitchFamily="34" charset="0"/>
            </a:endParaRPr>
          </a:p>
        </p:txBody>
      </p:sp>
      <p:sp>
        <p:nvSpPr>
          <p:cNvPr id="13322" name="Rectangle 10"/>
          <p:cNvSpPr>
            <a:spLocks noChangeArrowheads="1"/>
          </p:cNvSpPr>
          <p:nvPr/>
        </p:nvSpPr>
        <p:spPr bwMode="auto">
          <a:xfrm>
            <a:off x="0" y="4471988"/>
            <a:ext cx="9144000" cy="0"/>
          </a:xfrm>
          <a:prstGeom prst="rect">
            <a:avLst/>
          </a:prstGeom>
          <a:noFill/>
          <a:ln w="9525">
            <a:noFill/>
            <a:miter lim="800000"/>
            <a:headEnd/>
            <a:tailEnd/>
          </a:ln>
        </p:spPr>
        <p:txBody>
          <a:bodyPr wrap="none" anchor="ctr">
            <a:spAutoFit/>
          </a:bodyPr>
          <a:lstStyle/>
          <a:p>
            <a:r>
              <a:rPr lang="en-US" sz="1200">
                <a:cs typeface="Times New Roman" pitchFamily="18" charset="0"/>
              </a:rPr>
              <a:t>                                                          </a:t>
            </a:r>
            <a:endParaRPr lang="en-US"/>
          </a:p>
        </p:txBody>
      </p:sp>
      <p:sp>
        <p:nvSpPr>
          <p:cNvPr id="13323" name="Rectangle 11"/>
          <p:cNvSpPr>
            <a:spLocks noChangeArrowheads="1"/>
          </p:cNvSpPr>
          <p:nvPr/>
        </p:nvSpPr>
        <p:spPr bwMode="auto">
          <a:xfrm>
            <a:off x="0" y="5478463"/>
            <a:ext cx="9144000" cy="0"/>
          </a:xfrm>
          <a:prstGeom prst="rect">
            <a:avLst/>
          </a:prstGeom>
          <a:noFill/>
          <a:ln w="9525">
            <a:noFill/>
            <a:miter lim="800000"/>
            <a:headEnd/>
            <a:tailEnd/>
          </a:ln>
        </p:spPr>
        <p:txBody>
          <a:bodyPr wrap="none" anchor="ctr">
            <a:spAutoFit/>
          </a:bodyPr>
          <a:lstStyle/>
          <a:p>
            <a:r>
              <a:rPr lang="en-US" sz="1200">
                <a:cs typeface="Times New Roman" pitchFamily="18" charset="0"/>
              </a:rPr>
              <a:t>					</a:t>
            </a:r>
            <a:endParaRPr lang="en-US"/>
          </a:p>
        </p:txBody>
      </p:sp>
      <p:sp>
        <p:nvSpPr>
          <p:cNvPr id="13324" name="Rectangle 12"/>
          <p:cNvSpPr>
            <a:spLocks noChangeArrowheads="1"/>
          </p:cNvSpPr>
          <p:nvPr/>
        </p:nvSpPr>
        <p:spPr bwMode="auto">
          <a:xfrm>
            <a:off x="0" y="6081713"/>
            <a:ext cx="9144000" cy="0"/>
          </a:xfrm>
          <a:prstGeom prst="rect">
            <a:avLst/>
          </a:prstGeom>
          <a:noFill/>
          <a:ln w="9525">
            <a:noFill/>
            <a:miter lim="800000"/>
            <a:headEnd/>
            <a:tailEnd/>
          </a:ln>
        </p:spPr>
        <p:txBody>
          <a:bodyPr wrap="none" anchor="ctr">
            <a:spAutoFit/>
          </a:bodyPr>
          <a:lstStyle/>
          <a:p>
            <a:pPr>
              <a:tabLst>
                <a:tab pos="4343400" algn="l"/>
              </a:tabLst>
            </a:pPr>
            <a:r>
              <a:rPr lang="en-US" sz="1200">
                <a:cs typeface="Times New Roman" pitchFamily="18" charset="0"/>
              </a:rPr>
              <a:t>	</a:t>
            </a:r>
          </a:p>
          <a:p>
            <a:pPr eaLnBrk="0" hangingPunct="0">
              <a:tabLst>
                <a:tab pos="4343400" algn="l"/>
              </a:tabLst>
            </a:pPr>
            <a:br>
              <a:rPr lang="en-US" sz="1200">
                <a:cs typeface="Times New Roman" pitchFamily="18" charset="0"/>
              </a:rPr>
            </a:b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9D6A9D1D-1B0F-4B56-8F34-442DDEDB52B6}" type="slidenum">
              <a:rPr lang="en-US"/>
              <a:pPr>
                <a:defRPr/>
              </a:pPr>
              <a:t>10</a:t>
            </a:fld>
            <a:endParaRPr lang="en-US"/>
          </a:p>
        </p:txBody>
      </p:sp>
      <p:sp>
        <p:nvSpPr>
          <p:cNvPr id="22529" name="Title 1"/>
          <p:cNvSpPr>
            <a:spLocks noGrp="1"/>
          </p:cNvSpPr>
          <p:nvPr>
            <p:ph type="title"/>
          </p:nvPr>
        </p:nvSpPr>
        <p:spPr>
          <a:xfrm>
            <a:off x="468313" y="260350"/>
            <a:ext cx="8229600" cy="1143000"/>
          </a:xfrm>
        </p:spPr>
        <p:txBody>
          <a:bodyPr/>
          <a:lstStyle/>
          <a:p>
            <a:r>
              <a:rPr lang="en-US" b="1" u="sng"/>
              <a:t>Recreation and Leisure</a:t>
            </a:r>
            <a:endParaRPr lang="en-US"/>
          </a:p>
        </p:txBody>
      </p:sp>
      <p:sp>
        <p:nvSpPr>
          <p:cNvPr id="22530" name="Content Placeholder 2"/>
          <p:cNvSpPr>
            <a:spLocks noGrp="1"/>
          </p:cNvSpPr>
          <p:nvPr>
            <p:ph idx="1"/>
          </p:nvPr>
        </p:nvSpPr>
        <p:spPr>
          <a:xfrm>
            <a:off x="468313" y="1628775"/>
            <a:ext cx="8229600" cy="4525963"/>
          </a:xfrm>
        </p:spPr>
        <p:txBody>
          <a:bodyPr/>
          <a:lstStyle/>
          <a:p>
            <a:pPr>
              <a:buFont typeface="Arial" charset="0"/>
              <a:buNone/>
            </a:pPr>
            <a:r>
              <a:rPr lang="en-US" sz="1800" b="1"/>
              <a:t> </a:t>
            </a:r>
            <a:r>
              <a:rPr lang="en-US" sz="1800" b="1" u="sng"/>
              <a:t>Current Situation</a:t>
            </a:r>
          </a:p>
          <a:p>
            <a:pPr>
              <a:buFont typeface="Arial" charset="0"/>
              <a:buNone/>
            </a:pPr>
            <a:endParaRPr lang="en-US" sz="1800" b="1" u="sng"/>
          </a:p>
          <a:p>
            <a:pPr>
              <a:buFont typeface="Calibri" pitchFamily="34" charset="0"/>
              <a:buAutoNum type="arabicPeriod"/>
            </a:pPr>
            <a:r>
              <a:rPr lang="en-US" sz="1600"/>
              <a:t>Carling is </a:t>
            </a:r>
            <a:r>
              <a:rPr lang="en-US" sz="1600" b="1"/>
              <a:t>not seen</a:t>
            </a:r>
            <a:r>
              <a:rPr lang="en-US" sz="1600"/>
              <a:t> as a connected community e.g. Carling market discontinued, Seniors/Recognition dinner discontinued, limited events, limited communications</a:t>
            </a:r>
          </a:p>
          <a:p>
            <a:pPr>
              <a:buFont typeface="Calibri" pitchFamily="34" charset="0"/>
              <a:buAutoNum type="arabicPeriod"/>
            </a:pPr>
            <a:r>
              <a:rPr lang="en-US" sz="1600"/>
              <a:t>The Wellness Centre is viewed as being poorly managed with limited, misleading information released that has caused a </a:t>
            </a:r>
            <a:r>
              <a:rPr lang="en-US" sz="1600" b="1"/>
              <a:t>credibility issue</a:t>
            </a:r>
            <a:r>
              <a:rPr lang="en-US" sz="1600"/>
              <a:t> with Council</a:t>
            </a:r>
          </a:p>
          <a:p>
            <a:pPr>
              <a:buFont typeface="Calibri" pitchFamily="34" charset="0"/>
              <a:buAutoNum type="arabicPeriod"/>
            </a:pPr>
            <a:r>
              <a:rPr lang="en-US" sz="1600"/>
              <a:t>The Community Hub is a good central facility but is </a:t>
            </a:r>
            <a:r>
              <a:rPr lang="en-US" sz="1600" b="1"/>
              <a:t>under utilized</a:t>
            </a:r>
          </a:p>
          <a:p>
            <a:pPr>
              <a:buFont typeface="Calibri" pitchFamily="34" charset="0"/>
              <a:buAutoNum type="arabicPeriod"/>
            </a:pPr>
            <a:r>
              <a:rPr lang="en-US" sz="1600"/>
              <a:t>The standard answer to any request is rarely “Let’s see if we can do it” </a:t>
            </a:r>
          </a:p>
          <a:p>
            <a:pPr>
              <a:buFont typeface="Calibri" pitchFamily="34" charset="0"/>
              <a:buAutoNum type="arabicPeriod"/>
            </a:pPr>
            <a:r>
              <a:rPr lang="en-US" sz="1600"/>
              <a:t>Councilors are busy working projects but have little engagement with residents</a:t>
            </a:r>
          </a:p>
          <a:p>
            <a:pPr>
              <a:buFont typeface="Calibri" pitchFamily="34" charset="0"/>
              <a:buAutoNum type="arabicPeriod"/>
            </a:pPr>
            <a:r>
              <a:rPr lang="en-US" sz="1600"/>
              <a:t>There are limited opportunities to meet others socially</a:t>
            </a:r>
          </a:p>
          <a:p>
            <a:pPr>
              <a:buFont typeface="Calibri" pitchFamily="34" charset="0"/>
              <a:buAutoNum type="arabicPeriod"/>
            </a:pPr>
            <a:r>
              <a:rPr lang="en-US" sz="1600"/>
              <a:t>Council’s term is almost 50% over – accomplishments to date?</a:t>
            </a:r>
          </a:p>
          <a:p>
            <a:pPr>
              <a:buFont typeface="Calibri" pitchFamily="34" charset="0"/>
              <a:buAutoNum type="arabicPeriod"/>
            </a:pPr>
            <a:r>
              <a:rPr lang="en-US" sz="1600"/>
              <a:t>Attendance at AGM’s is appreciated - addressing current issues is a must</a:t>
            </a:r>
          </a:p>
          <a:p>
            <a:pPr>
              <a:buFont typeface="Arial" charset="0"/>
              <a:buNone/>
            </a:pPr>
            <a:endParaRPr lang="en-US" sz="1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7D57F5A9-319D-4C3C-868C-1AA8C1F25B82}" type="slidenum">
              <a:rPr lang="en-US"/>
              <a:pPr>
                <a:defRPr/>
              </a:pPr>
              <a:t>11</a:t>
            </a:fld>
            <a:endParaRPr lang="en-US"/>
          </a:p>
        </p:txBody>
      </p:sp>
      <p:sp>
        <p:nvSpPr>
          <p:cNvPr id="23553" name="Title 1"/>
          <p:cNvSpPr>
            <a:spLocks noGrp="1"/>
          </p:cNvSpPr>
          <p:nvPr>
            <p:ph type="title"/>
          </p:nvPr>
        </p:nvSpPr>
        <p:spPr/>
        <p:txBody>
          <a:bodyPr/>
          <a:lstStyle/>
          <a:p>
            <a:r>
              <a:rPr lang="en-US" b="1" u="sng"/>
              <a:t>Recreation and Leisure (cont.)</a:t>
            </a:r>
            <a:endParaRPr lang="en-US"/>
          </a:p>
        </p:txBody>
      </p:sp>
      <p:sp>
        <p:nvSpPr>
          <p:cNvPr id="23554" name="Content Placeholder 2"/>
          <p:cNvSpPr>
            <a:spLocks noGrp="1"/>
          </p:cNvSpPr>
          <p:nvPr>
            <p:ph idx="1"/>
          </p:nvPr>
        </p:nvSpPr>
        <p:spPr/>
        <p:txBody>
          <a:bodyPr/>
          <a:lstStyle/>
          <a:p>
            <a:pPr>
              <a:buFont typeface="Arial" charset="0"/>
              <a:buNone/>
            </a:pPr>
            <a:r>
              <a:rPr lang="en-US" sz="1800" b="1" u="sng"/>
              <a:t>Proposed Recommendations</a:t>
            </a:r>
          </a:p>
          <a:p>
            <a:pPr>
              <a:buFont typeface="Calibri" pitchFamily="34" charset="0"/>
              <a:buAutoNum type="arabicPeriod"/>
            </a:pPr>
            <a:r>
              <a:rPr lang="en-US" sz="1800"/>
              <a:t>Form a </a:t>
            </a:r>
            <a:r>
              <a:rPr lang="en-US" sz="1800" b="1"/>
              <a:t>Recreation Committee</a:t>
            </a:r>
            <a:r>
              <a:rPr lang="en-US" sz="1800"/>
              <a:t> to develop programs for Carling </a:t>
            </a:r>
          </a:p>
          <a:p>
            <a:pPr marL="800100" lvl="1" indent="-342900">
              <a:buFont typeface="Arial" charset="0"/>
              <a:buChar char="•"/>
            </a:pPr>
            <a:r>
              <a:rPr lang="en-US" sz="1400"/>
              <a:t>Nature walks</a:t>
            </a:r>
          </a:p>
          <a:p>
            <a:pPr marL="800100" lvl="1" indent="-342900">
              <a:buFont typeface="Arial" charset="0"/>
              <a:buChar char="•"/>
            </a:pPr>
            <a:r>
              <a:rPr lang="en-US" sz="1400"/>
              <a:t>Zumba lessons</a:t>
            </a:r>
          </a:p>
          <a:p>
            <a:pPr marL="800100" lvl="1" indent="-342900">
              <a:buFont typeface="Arial" charset="0"/>
              <a:buChar char="•"/>
            </a:pPr>
            <a:r>
              <a:rPr lang="en-US" sz="1400"/>
              <a:t>Trips to points of interest</a:t>
            </a:r>
          </a:p>
          <a:p>
            <a:pPr marL="800100" lvl="1" indent="-342900">
              <a:buFont typeface="Arial" charset="0"/>
              <a:buChar char="•"/>
            </a:pPr>
            <a:r>
              <a:rPr lang="en-US" sz="1400"/>
              <a:t>Sport Leagues</a:t>
            </a:r>
          </a:p>
          <a:p>
            <a:pPr marL="800100" lvl="1" indent="-342900">
              <a:buFont typeface="Arial" charset="0"/>
              <a:buChar char="•"/>
            </a:pPr>
            <a:r>
              <a:rPr lang="en-US" sz="1400"/>
              <a:t>Dinners</a:t>
            </a:r>
          </a:p>
          <a:p>
            <a:pPr>
              <a:buFont typeface="Calibri" pitchFamily="34" charset="0"/>
              <a:buAutoNum type="arabicPeriod"/>
            </a:pPr>
            <a:r>
              <a:rPr lang="en-US" sz="1800"/>
              <a:t>Participate in and foster activities that enhance the economic, social and environmental well-being of the municipality and its resident </a:t>
            </a:r>
          </a:p>
          <a:p>
            <a:pPr>
              <a:buFont typeface="Calibri" pitchFamily="34" charset="0"/>
              <a:buAutoNum type="arabicPeriod"/>
            </a:pPr>
            <a:r>
              <a:rPr lang="en-US" sz="1800"/>
              <a:t>Promote the use of the Community Centre	</a:t>
            </a:r>
          </a:p>
          <a:p>
            <a:pPr>
              <a:buFont typeface="Calibri" pitchFamily="34" charset="0"/>
              <a:buAutoNum type="arabicPeriod"/>
            </a:pPr>
            <a:r>
              <a:rPr lang="en-US" sz="1800"/>
              <a:t>Use the  Community Liaison position (recommended) to connect with the public</a:t>
            </a:r>
          </a:p>
          <a:p>
            <a:pPr>
              <a:buFont typeface="Calibri" pitchFamily="34" charset="0"/>
              <a:buAutoNum type="arabicPeriod"/>
            </a:pPr>
            <a:r>
              <a:rPr lang="en-US" sz="1800"/>
              <a:t>Hire a summer student to set up and run the recreational program at the Carling hub i.e. give lessons, conduct trail walks, activities……</a:t>
            </a:r>
          </a:p>
          <a:p>
            <a:pPr>
              <a:buFont typeface="Calibri" pitchFamily="34" charset="0"/>
              <a:buAutoNum type="arabicPeriod"/>
            </a:pPr>
            <a:r>
              <a:rPr lang="en-US" sz="1800"/>
              <a:t>Resurface the outdoor arena pickle ball area with the same surface as the tennis area and change the tennis net from fixed to adjustable.</a:t>
            </a:r>
          </a:p>
          <a:p>
            <a:pPr>
              <a:buFont typeface="Arial" charset="0"/>
              <a:buNone/>
            </a:pPr>
            <a:endParaRPr lang="en-US" sz="1800"/>
          </a:p>
          <a:p>
            <a:pPr>
              <a:buFont typeface="Arial" charset="0"/>
              <a:buNone/>
            </a:pP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66DBE510-1565-4D9D-A007-09AE8920D1A2}" type="slidenum">
              <a:rPr lang="en-US"/>
              <a:pPr>
                <a:defRPr/>
              </a:pPr>
              <a:t>12</a:t>
            </a:fld>
            <a:endParaRPr lang="en-US"/>
          </a:p>
        </p:txBody>
      </p:sp>
      <p:sp>
        <p:nvSpPr>
          <p:cNvPr id="24577" name="Title 1"/>
          <p:cNvSpPr>
            <a:spLocks noGrp="1"/>
          </p:cNvSpPr>
          <p:nvPr>
            <p:ph type="title"/>
          </p:nvPr>
        </p:nvSpPr>
        <p:spPr/>
        <p:txBody>
          <a:bodyPr/>
          <a:lstStyle/>
          <a:p>
            <a:r>
              <a:rPr lang="en-US" b="1" u="sng"/>
              <a:t>Summary</a:t>
            </a:r>
            <a:endParaRPr lang="en-US"/>
          </a:p>
        </p:txBody>
      </p:sp>
      <p:sp>
        <p:nvSpPr>
          <p:cNvPr id="3" name="Content Placeholder 2"/>
          <p:cNvSpPr>
            <a:spLocks noGrp="1"/>
          </p:cNvSpPr>
          <p:nvPr>
            <p:ph idx="1"/>
          </p:nvPr>
        </p:nvSpPr>
        <p:spPr/>
        <p:txBody>
          <a:bodyPr>
            <a:normAutofit/>
          </a:bodyPr>
          <a:lstStyle/>
          <a:p>
            <a:pPr algn="ctr">
              <a:buFont typeface="Arial" charset="0"/>
              <a:buNone/>
            </a:pPr>
            <a:r>
              <a:rPr lang="en-US" sz="2600"/>
              <a:t>The key areas that could have the most positive impact are:</a:t>
            </a:r>
          </a:p>
          <a:p>
            <a:pPr algn="ctr">
              <a:buFont typeface="Arial" charset="0"/>
              <a:buNone/>
            </a:pPr>
            <a:endParaRPr lang="en-US" sz="2600"/>
          </a:p>
          <a:p>
            <a:pPr algn="ctr">
              <a:buFont typeface="Arial" charset="0"/>
              <a:buNone/>
            </a:pPr>
            <a:r>
              <a:rPr lang="en-US" sz="2200"/>
              <a:t>Improve </a:t>
            </a:r>
            <a:r>
              <a:rPr lang="en-US" sz="2200" b="1"/>
              <a:t>Communications </a:t>
            </a:r>
            <a:r>
              <a:rPr lang="en-US" sz="2200"/>
              <a:t>by implementing the suggestions documented</a:t>
            </a:r>
          </a:p>
          <a:p>
            <a:pPr algn="ctr">
              <a:buFont typeface="Arial" charset="0"/>
              <a:buNone/>
            </a:pPr>
            <a:r>
              <a:rPr lang="en-US" sz="2200"/>
              <a:t>Form a </a:t>
            </a:r>
            <a:r>
              <a:rPr lang="en-US" sz="2200" b="1"/>
              <a:t>Finance Committee </a:t>
            </a:r>
            <a:r>
              <a:rPr lang="en-US" sz="2200"/>
              <a:t>to address the financial concerns </a:t>
            </a:r>
          </a:p>
          <a:p>
            <a:pPr algn="ctr">
              <a:buFont typeface="Arial" charset="0"/>
              <a:buNone/>
            </a:pPr>
            <a:r>
              <a:rPr lang="en-US" sz="2200"/>
              <a:t>Form a </a:t>
            </a:r>
            <a:r>
              <a:rPr lang="en-US" sz="2200" b="1"/>
              <a:t>Recreation Committee</a:t>
            </a:r>
            <a:r>
              <a:rPr lang="en-US" sz="2200"/>
              <a:t> to bring the community together</a:t>
            </a:r>
          </a:p>
          <a:p>
            <a:pPr algn="ctr">
              <a:buFont typeface="Arial" charset="0"/>
              <a:buNone/>
            </a:pPr>
            <a:endParaRPr lang="en-CA" sz="3000"/>
          </a:p>
          <a:p>
            <a:pPr algn="ctr">
              <a:buFont typeface="Arial" charset="0"/>
              <a:buNone/>
            </a:pPr>
            <a:endParaRPr lang="en-US" sz="3000"/>
          </a:p>
          <a:p>
            <a:pPr algn="ctr">
              <a:buFont typeface="Arial" charset="0"/>
              <a:buNone/>
            </a:pPr>
            <a:r>
              <a:rPr lang="en-US" sz="3000" b="1"/>
              <a:t>Thank you for your time.</a:t>
            </a:r>
            <a:endParaRPr lang="en-US" sz="3000"/>
          </a:p>
          <a:p>
            <a:pPr>
              <a:buFont typeface="Arial" charset="0"/>
              <a:buNone/>
            </a:pPr>
            <a:endParaRPr lang="en-US" sz="3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46A755F8-4983-4CFE-8592-88A6BBA216AE}" type="slidenum">
              <a:rPr lang="en-US"/>
              <a:pPr>
                <a:defRPr/>
              </a:pPr>
              <a:t>2</a:t>
            </a:fld>
            <a:endParaRPr lang="en-US"/>
          </a:p>
        </p:txBody>
      </p:sp>
      <p:sp>
        <p:nvSpPr>
          <p:cNvPr id="14337"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r>
              <a:rPr lang="en-US" sz="1200">
                <a:cs typeface="Times New Roman" pitchFamily="18" charset="0"/>
              </a:rPr>
              <a:t>                            </a:t>
            </a:r>
            <a:endParaRPr lang="en-US"/>
          </a:p>
        </p:txBody>
      </p:sp>
      <p:pic>
        <p:nvPicPr>
          <p:cNvPr id="14338" name="Picture 1" descr="township of carling logo"/>
          <p:cNvPicPr>
            <a:picLocks noRot="1" noChangeAspect="1" noEditPoints="1" noChangeArrowheads="1" noCrop="1"/>
          </p:cNvPicPr>
          <p:nvPr/>
        </p:nvPicPr>
        <p:blipFill>
          <a:blip r:embed="rId2"/>
          <a:srcRect/>
          <a:stretch>
            <a:fillRect/>
          </a:stretch>
        </p:blipFill>
        <p:spPr bwMode="auto">
          <a:xfrm>
            <a:off x="2843213" y="1412875"/>
            <a:ext cx="2689225" cy="571500"/>
          </a:xfrm>
          <a:prstGeom prst="rect">
            <a:avLst/>
          </a:prstGeom>
          <a:noFill/>
          <a:ln w="9525">
            <a:noFill/>
            <a:miter lim="800000"/>
            <a:headEnd/>
            <a:tailEnd/>
          </a:ln>
        </p:spPr>
      </p:pic>
      <p:sp>
        <p:nvSpPr>
          <p:cNvPr id="14339" name="Rectangle 3"/>
          <p:cNvSpPr>
            <a:spLocks noChangeArrowheads="1"/>
          </p:cNvSpPr>
          <p:nvPr/>
        </p:nvSpPr>
        <p:spPr bwMode="auto">
          <a:xfrm>
            <a:off x="1476375" y="2524125"/>
            <a:ext cx="6119813" cy="2749550"/>
          </a:xfrm>
          <a:prstGeom prst="rect">
            <a:avLst/>
          </a:prstGeom>
          <a:noFill/>
          <a:ln w="9525">
            <a:noFill/>
            <a:miter lim="800000"/>
            <a:headEnd/>
            <a:tailEnd/>
          </a:ln>
        </p:spPr>
        <p:txBody>
          <a:bodyPr anchor="ctr">
            <a:spAutoFit/>
          </a:bodyPr>
          <a:lstStyle/>
          <a:p>
            <a:r>
              <a:rPr lang="en-US" sz="1600">
                <a:cs typeface="Times New Roman" pitchFamily="18" charset="0"/>
              </a:rPr>
              <a:t>The Township of Carling is a welcoming and progressive community that approaches every situation with an open mind, an optimistic attitude and fairness in every action.</a:t>
            </a:r>
          </a:p>
          <a:p>
            <a:endParaRPr lang="en-US" sz="1600">
              <a:cs typeface="Times New Roman" pitchFamily="18" charset="0"/>
            </a:endParaRPr>
          </a:p>
          <a:p>
            <a:pPr eaLnBrk="0" hangingPunct="0"/>
            <a:r>
              <a:rPr lang="en-US" sz="1600">
                <a:solidFill>
                  <a:srgbClr val="333333"/>
                </a:solidFill>
                <a:latin typeface="var(--font-daily-text)"/>
                <a:cs typeface="Times New Roman" pitchFamily="18" charset="0"/>
              </a:rPr>
              <a:t>We strive to treat all residents, users and community partners with the highest degree of respect, dignity and value. We continue to work with residents and community partners to develop creative ideas and solutions.</a:t>
            </a:r>
          </a:p>
          <a:p>
            <a:pPr eaLnBrk="0" hangingPunct="0"/>
            <a:endParaRPr lang="en-CA" sz="1600" b="1">
              <a:solidFill>
                <a:srgbClr val="333333"/>
              </a:solidFill>
              <a:latin typeface="var(--font-daily-text)"/>
              <a:cs typeface="Times New Roman" pitchFamily="18" charset="0"/>
            </a:endParaRPr>
          </a:p>
          <a:p>
            <a:pPr eaLnBrk="0" hangingPunct="0"/>
            <a:endParaRPr lang="en-US" sz="1600">
              <a:cs typeface="Times New Roman" pitchFamily="18" charset="0"/>
            </a:endParaRPr>
          </a:p>
          <a:p>
            <a:pPr eaLnBrk="0" hangingPunct="0"/>
            <a:r>
              <a:rPr lang="en-US" sz="1000">
                <a:solidFill>
                  <a:srgbClr val="333333"/>
                </a:solidFill>
                <a:latin typeface="var(--font-daily-text)"/>
                <a:cs typeface="Times New Roman" pitchFamily="18" charset="0"/>
              </a:rPr>
              <a:t>			</a:t>
            </a:r>
            <a:r>
              <a:rPr lang="en-US" sz="1400">
                <a:solidFill>
                  <a:srgbClr val="333333"/>
                </a:solidFill>
                <a:latin typeface="var(--font-daily-text)"/>
                <a:cs typeface="Times New Roman" pitchFamily="18" charset="0"/>
              </a:rPr>
              <a:t>Author – Carling Administration</a:t>
            </a:r>
            <a:endParaRPr lang="en-US" sz="1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496FA970-5047-4681-988C-5896BFE50DD0}" type="slidenum">
              <a:rPr lang="en-US"/>
              <a:pPr>
                <a:defRPr/>
              </a:pPr>
              <a:t>3</a:t>
            </a:fld>
            <a:endParaRPr lang="en-US"/>
          </a:p>
        </p:txBody>
      </p:sp>
      <p:sp>
        <p:nvSpPr>
          <p:cNvPr id="15361" name="Title 1"/>
          <p:cNvSpPr>
            <a:spLocks noGrp="1"/>
          </p:cNvSpPr>
          <p:nvPr>
            <p:ph type="title"/>
          </p:nvPr>
        </p:nvSpPr>
        <p:spPr>
          <a:xfrm>
            <a:off x="179388" y="476250"/>
            <a:ext cx="8291512" cy="922338"/>
          </a:xfrm>
        </p:spPr>
        <p:txBody>
          <a:bodyPr/>
          <a:lstStyle/>
          <a:p>
            <a:r>
              <a:rPr lang="en-US" b="1" u="sng"/>
              <a:t>Meeting Objectives</a:t>
            </a:r>
            <a:endParaRPr lang="en-US" u="sng"/>
          </a:p>
        </p:txBody>
      </p:sp>
      <p:sp>
        <p:nvSpPr>
          <p:cNvPr id="3" name="Content Placeholder 2"/>
          <p:cNvSpPr>
            <a:spLocks noGrp="1"/>
          </p:cNvSpPr>
          <p:nvPr>
            <p:ph idx="1"/>
          </p:nvPr>
        </p:nvSpPr>
        <p:spPr/>
        <p:txBody>
          <a:bodyPr>
            <a:normAutofit/>
          </a:bodyPr>
          <a:lstStyle/>
          <a:p>
            <a:pPr>
              <a:lnSpc>
                <a:spcPct val="90000"/>
              </a:lnSpc>
              <a:buFont typeface="Arial" charset="0"/>
              <a:buNone/>
            </a:pPr>
            <a:r>
              <a:rPr lang="en-US" sz="3000"/>
              <a:t>To Provide Carling Council with:</a:t>
            </a:r>
          </a:p>
          <a:p>
            <a:pPr>
              <a:lnSpc>
                <a:spcPct val="90000"/>
              </a:lnSpc>
            </a:pPr>
            <a:r>
              <a:rPr lang="en-US" sz="2400"/>
              <a:t>Feedback from Carling’s residents</a:t>
            </a:r>
          </a:p>
          <a:p>
            <a:pPr>
              <a:lnSpc>
                <a:spcPct val="90000"/>
              </a:lnSpc>
            </a:pPr>
            <a:r>
              <a:rPr lang="en-US" sz="2400"/>
              <a:t>Recommendations to improve the planning process</a:t>
            </a:r>
          </a:p>
          <a:p>
            <a:pPr>
              <a:lnSpc>
                <a:spcPct val="90000"/>
              </a:lnSpc>
            </a:pPr>
            <a:r>
              <a:rPr lang="en-US" sz="2400"/>
              <a:t>Recommendations to improve quality of life and enhance   community engagement</a:t>
            </a:r>
          </a:p>
          <a:p>
            <a:pPr>
              <a:lnSpc>
                <a:spcPct val="90000"/>
              </a:lnSpc>
              <a:buFont typeface="Arial" charset="0"/>
              <a:buNone/>
            </a:pPr>
            <a:r>
              <a:rPr lang="en-US" sz="3000"/>
              <a:t>	</a:t>
            </a:r>
          </a:p>
          <a:p>
            <a:pPr>
              <a:lnSpc>
                <a:spcPct val="90000"/>
              </a:lnSpc>
              <a:buFont typeface="Arial" charset="0"/>
              <a:buNone/>
            </a:pPr>
            <a:r>
              <a:rPr lang="en-US" sz="3000"/>
              <a:t>Concentrate on three key areas :</a:t>
            </a:r>
          </a:p>
          <a:p>
            <a:pPr>
              <a:lnSpc>
                <a:spcPct val="90000"/>
              </a:lnSpc>
            </a:pPr>
            <a:r>
              <a:rPr lang="en-US" sz="2400"/>
              <a:t>Communications</a:t>
            </a:r>
          </a:p>
          <a:p>
            <a:pPr>
              <a:lnSpc>
                <a:spcPct val="90000"/>
              </a:lnSpc>
            </a:pPr>
            <a:r>
              <a:rPr lang="en-US" sz="2400"/>
              <a:t>Finance</a:t>
            </a:r>
          </a:p>
          <a:p>
            <a:pPr>
              <a:lnSpc>
                <a:spcPct val="90000"/>
              </a:lnSpc>
            </a:pPr>
            <a:r>
              <a:rPr lang="en-US" sz="2400"/>
              <a:t>Recreation and Leisure</a:t>
            </a:r>
          </a:p>
          <a:p>
            <a:pPr>
              <a:lnSpc>
                <a:spcPct val="90000"/>
              </a:lnSpc>
              <a:buFont typeface="Arial" charset="0"/>
              <a:buNone/>
            </a:pPr>
            <a:endParaRPr lang="en-US" sz="3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2D5AC20C-C618-47E4-A568-2D618285400B}" type="slidenum">
              <a:rPr lang="en-US"/>
              <a:pPr>
                <a:defRPr/>
              </a:pPr>
              <a:t>4</a:t>
            </a:fld>
            <a:endParaRPr lang="en-US"/>
          </a:p>
        </p:txBody>
      </p:sp>
      <p:sp>
        <p:nvSpPr>
          <p:cNvPr id="16385" name="Title 1"/>
          <p:cNvSpPr>
            <a:spLocks noGrp="1"/>
          </p:cNvSpPr>
          <p:nvPr>
            <p:ph type="title"/>
          </p:nvPr>
        </p:nvSpPr>
        <p:spPr>
          <a:xfrm>
            <a:off x="468313" y="260350"/>
            <a:ext cx="8229600" cy="1143000"/>
          </a:xfrm>
        </p:spPr>
        <p:txBody>
          <a:bodyPr/>
          <a:lstStyle/>
          <a:p>
            <a:r>
              <a:rPr lang="en-US"/>
              <a:t> </a:t>
            </a:r>
            <a:r>
              <a:rPr lang="en-US" b="1" u="sng"/>
              <a:t>Communications</a:t>
            </a:r>
            <a:endParaRPr lang="en-US"/>
          </a:p>
        </p:txBody>
      </p:sp>
      <p:sp>
        <p:nvSpPr>
          <p:cNvPr id="3" name="Content Placeholder 2"/>
          <p:cNvSpPr>
            <a:spLocks noGrp="1"/>
          </p:cNvSpPr>
          <p:nvPr>
            <p:ph idx="1"/>
          </p:nvPr>
        </p:nvSpPr>
        <p:spPr>
          <a:xfrm>
            <a:off x="395288" y="1412875"/>
            <a:ext cx="8220075" cy="5213350"/>
          </a:xfrm>
        </p:spPr>
        <p:txBody>
          <a:bodyPr>
            <a:noAutofit/>
          </a:bodyPr>
          <a:lstStyle/>
          <a:p>
            <a:pPr>
              <a:buFont typeface="Arial" charset="0"/>
              <a:buNone/>
            </a:pPr>
            <a:r>
              <a:rPr lang="en-US" sz="1800" b="1"/>
              <a:t> </a:t>
            </a:r>
            <a:r>
              <a:rPr lang="en-US" sz="1800" b="1" u="sng"/>
              <a:t>Current Situation</a:t>
            </a:r>
          </a:p>
          <a:p>
            <a:endParaRPr lang="en-US" sz="1800"/>
          </a:p>
          <a:p>
            <a:pPr>
              <a:buFont typeface="Calibri" pitchFamily="34" charset="0"/>
              <a:buAutoNum type="arabicPeriod"/>
            </a:pPr>
            <a:r>
              <a:rPr lang="en-US" sz="1600"/>
              <a:t>The Ontario Municipal Act (OMA) specifies that the role of Council includes ensuring “the accountability and</a:t>
            </a:r>
            <a:r>
              <a:rPr lang="en-US" sz="1600" b="1"/>
              <a:t> transparency </a:t>
            </a:r>
            <a:r>
              <a:rPr lang="en-US" sz="1600"/>
              <a:t>of the operations of the municipality, including the activities of the senior management of the municipality”.</a:t>
            </a:r>
          </a:p>
          <a:p>
            <a:pPr>
              <a:buFont typeface="Calibri" pitchFamily="34" charset="0"/>
              <a:buAutoNum type="arabicPeriod"/>
            </a:pPr>
            <a:r>
              <a:rPr lang="en-US" sz="1600"/>
              <a:t>During the last election campaign, all candidates stated </a:t>
            </a:r>
            <a:r>
              <a:rPr lang="en-US" sz="1600" b="1"/>
              <a:t>communications</a:t>
            </a:r>
            <a:r>
              <a:rPr lang="en-US" sz="1600"/>
              <a:t> were a top priority</a:t>
            </a:r>
          </a:p>
          <a:p>
            <a:pPr>
              <a:buFont typeface="Calibri" pitchFamily="34" charset="0"/>
              <a:buAutoNum type="arabicPeriod"/>
            </a:pPr>
            <a:r>
              <a:rPr lang="en-US" sz="1600"/>
              <a:t>Ratepayers tell us they want more detailed and more </a:t>
            </a:r>
            <a:r>
              <a:rPr lang="en-US" sz="1600" b="1"/>
              <a:t>frequent</a:t>
            </a:r>
            <a:r>
              <a:rPr lang="en-US" sz="1600"/>
              <a:t> communication from Council</a:t>
            </a:r>
          </a:p>
          <a:p>
            <a:pPr>
              <a:buFont typeface="Calibri" pitchFamily="34" charset="0"/>
              <a:buAutoNum type="arabicPeriod"/>
            </a:pPr>
            <a:r>
              <a:rPr lang="en-US" sz="1600"/>
              <a:t>Carling has </a:t>
            </a:r>
            <a:r>
              <a:rPr lang="en-US" sz="1600" b="1"/>
              <a:t>discontinued</a:t>
            </a:r>
            <a:r>
              <a:rPr lang="en-US" sz="1600"/>
              <a:t> the live streaming of their council meetings</a:t>
            </a:r>
          </a:p>
          <a:p>
            <a:pPr>
              <a:buFont typeface="Calibri" pitchFamily="34" charset="0"/>
              <a:buAutoNum type="arabicPeriod"/>
            </a:pPr>
            <a:r>
              <a:rPr lang="en-US" sz="1600"/>
              <a:t>Carling contributes to </a:t>
            </a:r>
            <a:r>
              <a:rPr lang="en-US" sz="1600" b="1"/>
              <a:t>regional services</a:t>
            </a:r>
            <a:r>
              <a:rPr lang="en-US" sz="1600"/>
              <a:t> but residents receive few if any updates on events and activities. The Museum and Library have some good exhibits but we don’t hear about them yet Carling supports them financially</a:t>
            </a:r>
          </a:p>
          <a:p>
            <a:pPr>
              <a:buFont typeface="Calibri" pitchFamily="34" charset="0"/>
              <a:buAutoNum type="arabicPeriod"/>
            </a:pPr>
            <a:r>
              <a:rPr lang="en-US" sz="1600"/>
              <a:t>Despite multiple, requests over several years, residents have never been provided transparent, </a:t>
            </a:r>
            <a:r>
              <a:rPr lang="en-US" sz="1600" b="1"/>
              <a:t>timely updates</a:t>
            </a:r>
            <a:r>
              <a:rPr lang="en-US" sz="1600"/>
              <a:t> on the Wellness Centre project</a:t>
            </a:r>
          </a:p>
          <a:p>
            <a:pPr>
              <a:buFont typeface="Arial" charset="0"/>
              <a:buNone/>
            </a:pPr>
            <a:endParaRPr lang="en-US" sz="1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7D40291F-854D-411A-B92F-EEF975296058}" type="slidenum">
              <a:rPr lang="en-US"/>
              <a:pPr>
                <a:defRPr/>
              </a:pPr>
              <a:t>5</a:t>
            </a:fld>
            <a:endParaRPr lang="en-US"/>
          </a:p>
        </p:txBody>
      </p:sp>
      <p:sp>
        <p:nvSpPr>
          <p:cNvPr id="17409" name="Title 1"/>
          <p:cNvSpPr>
            <a:spLocks noGrp="1"/>
          </p:cNvSpPr>
          <p:nvPr>
            <p:ph type="title"/>
          </p:nvPr>
        </p:nvSpPr>
        <p:spPr>
          <a:xfrm>
            <a:off x="468313" y="260350"/>
            <a:ext cx="8229600" cy="1143000"/>
          </a:xfrm>
        </p:spPr>
        <p:txBody>
          <a:bodyPr/>
          <a:lstStyle/>
          <a:p>
            <a:r>
              <a:rPr lang="en-US" b="1" u="sng"/>
              <a:t>Communications (cont.)</a:t>
            </a:r>
            <a:endParaRPr lang="en-US"/>
          </a:p>
        </p:txBody>
      </p:sp>
      <p:sp>
        <p:nvSpPr>
          <p:cNvPr id="17410" name="Content Placeholder 2"/>
          <p:cNvSpPr>
            <a:spLocks noGrp="1"/>
          </p:cNvSpPr>
          <p:nvPr>
            <p:ph idx="1"/>
          </p:nvPr>
        </p:nvSpPr>
        <p:spPr>
          <a:xfrm>
            <a:off x="539750" y="1412875"/>
            <a:ext cx="8229600" cy="5357813"/>
          </a:xfrm>
        </p:spPr>
        <p:txBody>
          <a:bodyPr/>
          <a:lstStyle/>
          <a:p>
            <a:pPr>
              <a:buFont typeface="Arial" charset="0"/>
              <a:buNone/>
            </a:pPr>
            <a:r>
              <a:rPr lang="en-US" sz="1900" b="1"/>
              <a:t> </a:t>
            </a:r>
            <a:r>
              <a:rPr lang="en-US" sz="1900" b="1" u="sng"/>
              <a:t>Proposed Recommendations</a:t>
            </a:r>
          </a:p>
          <a:p>
            <a:pPr>
              <a:buFont typeface="Arial" charset="0"/>
              <a:buNone/>
            </a:pPr>
            <a:endParaRPr lang="en-US" sz="1900" u="sng"/>
          </a:p>
          <a:p>
            <a:pPr>
              <a:buFont typeface="Calibri" pitchFamily="34" charset="0"/>
              <a:buAutoNum type="arabicPeriod"/>
            </a:pPr>
            <a:r>
              <a:rPr lang="en-US" sz="1800"/>
              <a:t>Assign an employee to be the Community Services Liaison as a </a:t>
            </a:r>
            <a:r>
              <a:rPr lang="en-US" sz="1800" b="1"/>
              <a:t>focal point</a:t>
            </a:r>
            <a:r>
              <a:rPr lang="en-US" sz="1800"/>
              <a:t> for all   ratepayers’ concerns, bookings, newsletters, minutes, etc </a:t>
            </a:r>
          </a:p>
          <a:p>
            <a:pPr>
              <a:buFont typeface="Calibri" pitchFamily="34" charset="0"/>
              <a:buAutoNum type="arabicPeriod"/>
            </a:pPr>
            <a:r>
              <a:rPr lang="en-US" sz="1800" b="1"/>
              <a:t>Acknowledge</a:t>
            </a:r>
            <a:r>
              <a:rPr lang="en-US" sz="1800"/>
              <a:t> all correspondence in writing when received </a:t>
            </a:r>
          </a:p>
          <a:p>
            <a:pPr>
              <a:buFont typeface="Calibri" pitchFamily="34" charset="0"/>
              <a:buAutoNum type="arabicPeriod"/>
            </a:pPr>
            <a:r>
              <a:rPr lang="en-US" sz="1800"/>
              <a:t>Delineate a process by which correspondence is entered into Council’s agendas </a:t>
            </a:r>
          </a:p>
          <a:p>
            <a:pPr>
              <a:buFont typeface="Calibri" pitchFamily="34" charset="0"/>
              <a:buAutoNum type="arabicPeriod"/>
            </a:pPr>
            <a:r>
              <a:rPr lang="en-US" sz="1800"/>
              <a:t>Develop a process for receiving and answering </a:t>
            </a:r>
            <a:r>
              <a:rPr lang="en-US" sz="1800" b="1"/>
              <a:t>complaints</a:t>
            </a:r>
            <a:r>
              <a:rPr lang="en-US" sz="1800"/>
              <a:t> as per Ontario Ombudsman guidelines document  </a:t>
            </a:r>
          </a:p>
          <a:p>
            <a:pPr>
              <a:buFont typeface="Calibri" pitchFamily="34" charset="0"/>
              <a:buAutoNum type="arabicPeriod"/>
            </a:pPr>
            <a:r>
              <a:rPr lang="en-US" sz="1800"/>
              <a:t>Publish Council agendas 1 week before the meeting to allow for preparation time  by Councilors and input by residents</a:t>
            </a:r>
          </a:p>
          <a:p>
            <a:pPr>
              <a:buFont typeface="Calibri" pitchFamily="34" charset="0"/>
              <a:buAutoNum type="arabicPeriod"/>
            </a:pPr>
            <a:r>
              <a:rPr lang="en-US" sz="1800"/>
              <a:t>Live stream Council meetings and post recordings by the end of the day of the Council meeting</a:t>
            </a:r>
          </a:p>
          <a:p>
            <a:pPr>
              <a:buFont typeface="Arial" charset="0"/>
              <a:buNone/>
            </a:pPr>
            <a:endParaRPr lang="en-US" sz="1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842F6030-4C3F-40AC-A378-D083BF5D1E88}" type="slidenum">
              <a:rPr lang="en-US"/>
              <a:pPr>
                <a:defRPr/>
              </a:pPr>
              <a:t>6</a:t>
            </a:fld>
            <a:endParaRPr lang="en-US"/>
          </a:p>
        </p:txBody>
      </p:sp>
      <p:sp>
        <p:nvSpPr>
          <p:cNvPr id="18433" name="Title 1"/>
          <p:cNvSpPr>
            <a:spLocks noGrp="1"/>
          </p:cNvSpPr>
          <p:nvPr>
            <p:ph type="title"/>
          </p:nvPr>
        </p:nvSpPr>
        <p:spPr>
          <a:xfrm>
            <a:off x="468313" y="260350"/>
            <a:ext cx="8229600" cy="1143000"/>
          </a:xfrm>
        </p:spPr>
        <p:txBody>
          <a:bodyPr/>
          <a:lstStyle/>
          <a:p>
            <a:r>
              <a:rPr lang="en-US" b="1" u="sng"/>
              <a:t>Communications (cont.)</a:t>
            </a:r>
            <a:endParaRPr lang="en-US"/>
          </a:p>
        </p:txBody>
      </p:sp>
      <p:sp>
        <p:nvSpPr>
          <p:cNvPr id="18434" name="Content Placeholder 2"/>
          <p:cNvSpPr>
            <a:spLocks noGrp="1"/>
          </p:cNvSpPr>
          <p:nvPr>
            <p:ph idx="1"/>
          </p:nvPr>
        </p:nvSpPr>
        <p:spPr/>
        <p:txBody>
          <a:bodyPr/>
          <a:lstStyle/>
          <a:p>
            <a:pPr>
              <a:buFont typeface="Arial" charset="0"/>
              <a:buNone/>
            </a:pPr>
            <a:r>
              <a:rPr lang="en-US" sz="1800" b="1" u="sng"/>
              <a:t>Proposed Recommendations (cont.)</a:t>
            </a:r>
          </a:p>
          <a:p>
            <a:pPr>
              <a:buFont typeface="Arial" charset="0"/>
              <a:buNone/>
            </a:pPr>
            <a:endParaRPr lang="en-US" sz="1800" b="1" u="sng"/>
          </a:p>
          <a:p>
            <a:pPr>
              <a:buFont typeface="Calibri" pitchFamily="34" charset="0"/>
              <a:buAutoNum type="arabicPeriod" startAt="7"/>
            </a:pPr>
            <a:r>
              <a:rPr lang="en-US" sz="1800"/>
              <a:t>Provide a high-level </a:t>
            </a:r>
            <a:r>
              <a:rPr lang="en-US" sz="1800" b="1"/>
              <a:t>summary</a:t>
            </a:r>
            <a:r>
              <a:rPr lang="en-US" sz="1800"/>
              <a:t> within 24 hours of Council meetings  </a:t>
            </a:r>
          </a:p>
          <a:p>
            <a:pPr>
              <a:buFont typeface="Calibri" pitchFamily="34" charset="0"/>
              <a:buAutoNum type="arabicPeriod" startAt="7"/>
            </a:pPr>
            <a:r>
              <a:rPr lang="en-US" sz="1800"/>
              <a:t>Create a regular </a:t>
            </a:r>
            <a:r>
              <a:rPr lang="en-US" sz="1800" b="1"/>
              <a:t>newsletter</a:t>
            </a:r>
            <a:r>
              <a:rPr lang="en-US" sz="1800"/>
              <a:t> (2 to 3 times a year), distribute to the ratepayers and  post on the Carling website</a:t>
            </a:r>
          </a:p>
          <a:p>
            <a:pPr>
              <a:buFont typeface="Calibri" pitchFamily="34" charset="0"/>
              <a:buAutoNum type="arabicPeriod" startAt="7"/>
            </a:pPr>
            <a:r>
              <a:rPr lang="en-US" sz="1800"/>
              <a:t>Develop a process to listen to the ratepayer's </a:t>
            </a:r>
            <a:r>
              <a:rPr lang="en-US" sz="1800" b="1"/>
              <a:t>concerns</a:t>
            </a:r>
            <a:r>
              <a:rPr lang="en-US" sz="1800"/>
              <a:t> e.g. quarterly “fireside” chats</a:t>
            </a:r>
          </a:p>
          <a:p>
            <a:pPr>
              <a:buFont typeface="Calibri" pitchFamily="34" charset="0"/>
              <a:buAutoNum type="arabicPeriod" startAt="7"/>
            </a:pPr>
            <a:r>
              <a:rPr lang="en-US" sz="1800"/>
              <a:t>Work with the established community groups to share communications through their newsletters and websites.</a:t>
            </a:r>
          </a:p>
          <a:p>
            <a:pPr>
              <a:buFont typeface="Calibri" pitchFamily="34" charset="0"/>
              <a:buAutoNum type="arabicPeriod" startAt="7"/>
            </a:pPr>
            <a:r>
              <a:rPr lang="en-US" sz="1800"/>
              <a:t>Hold an interactive</a:t>
            </a:r>
            <a:r>
              <a:rPr lang="en-US" sz="1800" b="1"/>
              <a:t> forum</a:t>
            </a:r>
            <a:r>
              <a:rPr lang="en-US" sz="1800"/>
              <a:t> for all Carling ratepayers to discuss the status of the Wellness Centre project</a:t>
            </a:r>
          </a:p>
          <a:p>
            <a:pPr>
              <a:buFont typeface="Calibri" pitchFamily="34" charset="0"/>
              <a:buAutoNum type="arabicPeriod" startAt="7"/>
            </a:pPr>
            <a:r>
              <a:rPr lang="en-US" sz="1800"/>
              <a:t>Develop a process to seek meaningful input from Carling residents for the upcoming strategic plan process</a:t>
            </a:r>
          </a:p>
          <a:p>
            <a:pPr>
              <a:buFont typeface="Arial" charset="0"/>
              <a:buNone/>
            </a:pPr>
            <a:endParaRPr lang="en-US" sz="1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4B937BDA-DEE4-4513-BF80-B787194DE28F}" type="slidenum">
              <a:rPr lang="en-US"/>
              <a:pPr>
                <a:defRPr/>
              </a:pPr>
              <a:t>7</a:t>
            </a:fld>
            <a:endParaRPr lang="en-US"/>
          </a:p>
        </p:txBody>
      </p:sp>
      <p:sp>
        <p:nvSpPr>
          <p:cNvPr id="19457" name="Title 1"/>
          <p:cNvSpPr>
            <a:spLocks noGrp="1"/>
          </p:cNvSpPr>
          <p:nvPr>
            <p:ph type="title"/>
          </p:nvPr>
        </p:nvSpPr>
        <p:spPr>
          <a:xfrm>
            <a:off x="468313" y="260350"/>
            <a:ext cx="8229600" cy="1143000"/>
          </a:xfrm>
        </p:spPr>
        <p:txBody>
          <a:bodyPr/>
          <a:lstStyle/>
          <a:p>
            <a:r>
              <a:rPr lang="en-US" b="1" u="sng"/>
              <a:t>Finance</a:t>
            </a:r>
            <a:endParaRPr lang="en-US"/>
          </a:p>
        </p:txBody>
      </p:sp>
      <p:sp>
        <p:nvSpPr>
          <p:cNvPr id="19458" name="Content Placeholder 2"/>
          <p:cNvSpPr>
            <a:spLocks noGrp="1"/>
          </p:cNvSpPr>
          <p:nvPr>
            <p:ph idx="1"/>
          </p:nvPr>
        </p:nvSpPr>
        <p:spPr/>
        <p:txBody>
          <a:bodyPr/>
          <a:lstStyle/>
          <a:p>
            <a:pPr>
              <a:buFont typeface="Arial" charset="0"/>
              <a:buNone/>
            </a:pPr>
            <a:r>
              <a:rPr lang="en-US" sz="1800" b="1"/>
              <a:t> </a:t>
            </a:r>
            <a:r>
              <a:rPr lang="en-US" sz="1800" b="1" u="sng"/>
              <a:t>Current Situation</a:t>
            </a:r>
          </a:p>
          <a:p>
            <a:pPr>
              <a:buFont typeface="Arial" charset="0"/>
              <a:buNone/>
            </a:pPr>
            <a:endParaRPr lang="en-CA" sz="1800" b="1" u="sng"/>
          </a:p>
          <a:p>
            <a:pPr>
              <a:buFont typeface="Calibri" pitchFamily="34" charset="0"/>
              <a:buAutoNum type="arabicPeriod"/>
            </a:pPr>
            <a:r>
              <a:rPr lang="en-US" sz="1600"/>
              <a:t>The growing community has resulted in increased revenue – creates opportunity</a:t>
            </a:r>
          </a:p>
          <a:p>
            <a:pPr>
              <a:buFont typeface="Calibri" pitchFamily="34" charset="0"/>
              <a:buAutoNum type="arabicPeriod"/>
            </a:pPr>
            <a:r>
              <a:rPr lang="en-US" sz="1600"/>
              <a:t>The current process to allow public input to the budget is viewed as </a:t>
            </a:r>
            <a:r>
              <a:rPr lang="en-US" sz="1600" b="1"/>
              <a:t>“tokenism”</a:t>
            </a:r>
            <a:r>
              <a:rPr lang="en-US" sz="1600"/>
              <a:t> and not meaningful 	</a:t>
            </a:r>
          </a:p>
          <a:p>
            <a:pPr>
              <a:buFont typeface="Calibri" pitchFamily="34" charset="0"/>
              <a:buAutoNum type="arabicPeriod"/>
            </a:pPr>
            <a:r>
              <a:rPr lang="en-US" sz="1600"/>
              <a:t>Reserves appear to be too high compared to other municipalities</a:t>
            </a:r>
          </a:p>
          <a:p>
            <a:pPr>
              <a:buFont typeface="Calibri" pitchFamily="34" charset="0"/>
              <a:buAutoNum type="arabicPeriod"/>
            </a:pPr>
            <a:r>
              <a:rPr lang="en-US" sz="1600"/>
              <a:t>Salaries appear high when compared to other municipalities</a:t>
            </a:r>
          </a:p>
          <a:p>
            <a:pPr>
              <a:buFont typeface="Calibri" pitchFamily="34" charset="0"/>
              <a:buAutoNum type="arabicPeriod"/>
            </a:pPr>
            <a:r>
              <a:rPr lang="en-US" sz="1600"/>
              <a:t>There are limited checks and balances in the current budget process</a:t>
            </a:r>
          </a:p>
          <a:p>
            <a:pPr>
              <a:buFont typeface="Calibri" pitchFamily="34" charset="0"/>
              <a:buAutoNum type="arabicPeriod"/>
            </a:pPr>
            <a:r>
              <a:rPr lang="en-US" sz="1600"/>
              <a:t>Outsourcing of needed services is good for Carling e.g. Schools, Policing, Library, Museum, etc.  Are we paying the </a:t>
            </a:r>
            <a:r>
              <a:rPr lang="en-US" sz="1600" b="1"/>
              <a:t>appropriate</a:t>
            </a:r>
            <a:r>
              <a:rPr lang="en-US" sz="1600"/>
              <a:t> amount for these services?</a:t>
            </a:r>
          </a:p>
          <a:p>
            <a:pPr>
              <a:buFont typeface="Calibri" pitchFamily="34" charset="0"/>
              <a:buAutoNum type="arabicPeriod"/>
            </a:pPr>
            <a:r>
              <a:rPr lang="en-US" sz="1600"/>
              <a:t>There is no evidence of meaningful </a:t>
            </a:r>
            <a:r>
              <a:rPr lang="en-US" sz="1600" b="1"/>
              <a:t>metrics</a:t>
            </a:r>
            <a:r>
              <a:rPr lang="en-US" sz="1600"/>
              <a:t> to manage performance</a:t>
            </a:r>
          </a:p>
          <a:p>
            <a:pPr>
              <a:buFont typeface="Calibri" pitchFamily="34" charset="0"/>
              <a:buAutoNum type="arabicPeriod"/>
            </a:pPr>
            <a:r>
              <a:rPr lang="en-US" sz="1600"/>
              <a:t>There is a sense that Carling is just letting the Wellness Project happen vs actively monitoring and challenging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6CBF7DE8-0620-4BD4-A9DF-6895E42929D7}" type="slidenum">
              <a:rPr lang="en-US"/>
              <a:pPr>
                <a:defRPr/>
              </a:pPr>
              <a:t>8</a:t>
            </a:fld>
            <a:endParaRPr lang="en-US"/>
          </a:p>
        </p:txBody>
      </p:sp>
      <p:sp>
        <p:nvSpPr>
          <p:cNvPr id="20481" name="Title 1"/>
          <p:cNvSpPr>
            <a:spLocks noGrp="1"/>
          </p:cNvSpPr>
          <p:nvPr>
            <p:ph type="title"/>
          </p:nvPr>
        </p:nvSpPr>
        <p:spPr>
          <a:xfrm>
            <a:off x="468313" y="260350"/>
            <a:ext cx="8229600" cy="1143000"/>
          </a:xfrm>
        </p:spPr>
        <p:txBody>
          <a:bodyPr/>
          <a:lstStyle/>
          <a:p>
            <a:r>
              <a:rPr lang="en-US" b="1" u="sng"/>
              <a:t>Finance (cont.)</a:t>
            </a:r>
            <a:endParaRPr lang="en-US"/>
          </a:p>
        </p:txBody>
      </p:sp>
      <p:sp>
        <p:nvSpPr>
          <p:cNvPr id="20482" name="Content Placeholder 2"/>
          <p:cNvSpPr>
            <a:spLocks noGrp="1"/>
          </p:cNvSpPr>
          <p:nvPr>
            <p:ph idx="1"/>
          </p:nvPr>
        </p:nvSpPr>
        <p:spPr>
          <a:xfrm>
            <a:off x="468313" y="1600200"/>
            <a:ext cx="8218487" cy="4997450"/>
          </a:xfrm>
        </p:spPr>
        <p:txBody>
          <a:bodyPr/>
          <a:lstStyle/>
          <a:p>
            <a:pPr>
              <a:buFont typeface="Arial" charset="0"/>
              <a:buNone/>
            </a:pPr>
            <a:r>
              <a:rPr lang="en-US" sz="1800" b="1"/>
              <a:t> </a:t>
            </a:r>
            <a:r>
              <a:rPr lang="en-US" sz="1800" b="1" u="sng"/>
              <a:t>Proposed Recommendations</a:t>
            </a:r>
          </a:p>
          <a:p>
            <a:pPr>
              <a:buFont typeface="Arial" charset="0"/>
              <a:buNone/>
            </a:pPr>
            <a:endParaRPr lang="en-US" sz="1800" b="1" u="sng"/>
          </a:p>
          <a:p>
            <a:pPr>
              <a:buFont typeface="Calibri" pitchFamily="34" charset="0"/>
              <a:buAutoNum type="arabicPeriod"/>
            </a:pPr>
            <a:r>
              <a:rPr lang="en-US" sz="1900"/>
              <a:t>Form a </a:t>
            </a:r>
            <a:r>
              <a:rPr lang="en-US" sz="1900" b="1"/>
              <a:t>Finance Committee</a:t>
            </a:r>
            <a:r>
              <a:rPr lang="en-US" sz="1900"/>
              <a:t> to review:</a:t>
            </a:r>
          </a:p>
          <a:p>
            <a:pPr marL="800100" lvl="1" indent="-342900">
              <a:buFont typeface="Arial" charset="0"/>
              <a:buChar char="•"/>
            </a:pPr>
            <a:r>
              <a:rPr lang="en-US" sz="1600"/>
              <a:t>capital and expense budgets</a:t>
            </a:r>
          </a:p>
          <a:p>
            <a:pPr marL="800100" lvl="1" indent="-342900">
              <a:buFont typeface="Arial" charset="0"/>
              <a:buChar char="•"/>
            </a:pPr>
            <a:r>
              <a:rPr lang="en-US" sz="1600"/>
              <a:t>investment policy</a:t>
            </a:r>
          </a:p>
          <a:p>
            <a:pPr marL="800100" lvl="1" indent="-342900">
              <a:buFont typeface="Arial" charset="0"/>
              <a:buChar char="•"/>
            </a:pPr>
            <a:r>
              <a:rPr lang="en-US" sz="1600"/>
              <a:t>new revenue stream opportunities	</a:t>
            </a:r>
          </a:p>
          <a:p>
            <a:pPr marL="800100" lvl="1" indent="-342900">
              <a:buFont typeface="Arial" charset="0"/>
              <a:buChar char="•"/>
            </a:pPr>
            <a:r>
              <a:rPr lang="en-US" sz="1600"/>
              <a:t>comparisons to other municipalities	</a:t>
            </a:r>
            <a:r>
              <a:rPr lang="en-US" sz="1400"/>
              <a:t>	</a:t>
            </a:r>
            <a:r>
              <a:rPr lang="en-US" sz="1800"/>
              <a:t> </a:t>
            </a:r>
          </a:p>
          <a:p>
            <a:pPr>
              <a:buFont typeface="Calibri" pitchFamily="34" charset="0"/>
              <a:buAutoNum type="arabicPeriod"/>
            </a:pPr>
            <a:r>
              <a:rPr lang="en-US" sz="1900"/>
              <a:t>Move to creating a </a:t>
            </a:r>
            <a:r>
              <a:rPr lang="en-US" sz="1900" b="1"/>
              <a:t>multi-year plan</a:t>
            </a:r>
            <a:r>
              <a:rPr lang="en-US" sz="1900"/>
              <a:t> at budget time connecting the budget to a clear strategic plan</a:t>
            </a:r>
          </a:p>
          <a:p>
            <a:pPr>
              <a:buFont typeface="Calibri" pitchFamily="34" charset="0"/>
              <a:buAutoNum type="arabicPeriod"/>
            </a:pPr>
            <a:r>
              <a:rPr lang="en-US" sz="1900"/>
              <a:t>Establish a process for ratepayers to have earlier and </a:t>
            </a:r>
            <a:r>
              <a:rPr lang="en-US" sz="1900" b="1"/>
              <a:t>meaningful input</a:t>
            </a:r>
            <a:r>
              <a:rPr lang="en-US" sz="1900"/>
              <a:t> into the development of the 2025 budget. Provide a rationale when suggestions are not implemented</a:t>
            </a:r>
            <a:br>
              <a:rPr lang="en-US" sz="1800"/>
            </a:br>
            <a:endParaRPr lang="en-US" sz="1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9487BBA1-AD12-4AF9-8FE9-FB88DCF89005}" type="slidenum">
              <a:rPr lang="en-US"/>
              <a:pPr>
                <a:defRPr/>
              </a:pPr>
              <a:t>9</a:t>
            </a:fld>
            <a:endParaRPr lang="en-US"/>
          </a:p>
        </p:txBody>
      </p:sp>
      <p:sp>
        <p:nvSpPr>
          <p:cNvPr id="21505" name="Title 1"/>
          <p:cNvSpPr>
            <a:spLocks noGrp="1"/>
          </p:cNvSpPr>
          <p:nvPr>
            <p:ph type="title"/>
          </p:nvPr>
        </p:nvSpPr>
        <p:spPr/>
        <p:txBody>
          <a:bodyPr/>
          <a:lstStyle/>
          <a:p>
            <a:r>
              <a:rPr lang="en-US" b="1"/>
              <a:t>Finance</a:t>
            </a:r>
            <a:r>
              <a:rPr lang="en-US" b="1" u="sng"/>
              <a:t> (cont.)</a:t>
            </a:r>
            <a:endParaRPr lang="en-US"/>
          </a:p>
        </p:txBody>
      </p:sp>
      <p:sp>
        <p:nvSpPr>
          <p:cNvPr id="3" name="Content Placeholder 2"/>
          <p:cNvSpPr>
            <a:spLocks noGrp="1"/>
          </p:cNvSpPr>
          <p:nvPr>
            <p:ph idx="1"/>
          </p:nvPr>
        </p:nvSpPr>
        <p:spPr/>
        <p:txBody>
          <a:bodyPr>
            <a:normAutofit/>
          </a:bodyPr>
          <a:lstStyle/>
          <a:p>
            <a:pPr>
              <a:buFont typeface="Arial" charset="0"/>
              <a:buNone/>
            </a:pPr>
            <a:r>
              <a:rPr lang="en-US" sz="1800" b="1" u="sng"/>
              <a:t>Proposed Recommendations (cont.)</a:t>
            </a:r>
          </a:p>
          <a:p>
            <a:pPr>
              <a:buFont typeface="Arial" charset="0"/>
              <a:buNone/>
            </a:pPr>
            <a:endParaRPr lang="en-US" sz="1800" b="1" u="sng"/>
          </a:p>
          <a:p>
            <a:pPr>
              <a:buFont typeface="Calibri" pitchFamily="34" charset="0"/>
              <a:buAutoNum type="arabicPeriod" startAt="4"/>
            </a:pPr>
            <a:r>
              <a:rPr lang="en-US" sz="1900" b="1"/>
              <a:t>Advance</a:t>
            </a:r>
            <a:r>
              <a:rPr lang="en-US" sz="1900"/>
              <a:t> the timeline with the 2025 budget finalized prior to 2024 year-end</a:t>
            </a:r>
          </a:p>
          <a:p>
            <a:pPr>
              <a:buFont typeface="Calibri" pitchFamily="34" charset="0"/>
              <a:buAutoNum type="arabicPeriod" startAt="4"/>
            </a:pPr>
            <a:r>
              <a:rPr lang="en-US" sz="1900"/>
              <a:t>Schedule a </a:t>
            </a:r>
            <a:r>
              <a:rPr lang="en-US" sz="1900" b="1"/>
              <a:t>virtual forum</a:t>
            </a:r>
            <a:r>
              <a:rPr lang="en-US" sz="1900"/>
              <a:t> to discuss how tax dollars are spent, the challenges Carling faces and how tax rates are set.</a:t>
            </a:r>
          </a:p>
          <a:p>
            <a:pPr>
              <a:buFont typeface="Calibri" pitchFamily="34" charset="0"/>
              <a:buAutoNum type="arabicPeriod" startAt="4"/>
            </a:pPr>
            <a:r>
              <a:rPr lang="en-US" sz="1900"/>
              <a:t>Take steps to protect Carling’s long term </a:t>
            </a:r>
            <a:r>
              <a:rPr lang="en-US" sz="1900" b="1"/>
              <a:t>financial commitment</a:t>
            </a:r>
            <a:r>
              <a:rPr lang="en-US" sz="1900"/>
              <a:t> with the Wellness  Centre</a:t>
            </a:r>
          </a:p>
          <a:p>
            <a:pPr marL="800100" lvl="1" indent="-342900">
              <a:buFont typeface="Arial" charset="0"/>
              <a:buChar char="•"/>
            </a:pPr>
            <a:r>
              <a:rPr lang="en-US" sz="1600"/>
              <a:t>Request that the Wellness Centre Board make a presentation to Council within 30 days that shows a complete financial picture of current and projected build and operating costs and sources of all funding for the Wellness Centre</a:t>
            </a:r>
          </a:p>
          <a:p>
            <a:pPr marL="800100" lvl="1" indent="-342900">
              <a:buFont typeface="Arial" charset="0"/>
              <a:buChar char="•"/>
            </a:pPr>
            <a:r>
              <a:rPr lang="en-US" sz="1600"/>
              <a:t>Advise the Wellness Centre Board that Carling’s contribution to the pool will be frozen at the amount in the original agreement. Let the “members” of the Build Committee fund all the specification changes</a:t>
            </a:r>
          </a:p>
          <a:p>
            <a:pPr marL="800100" lvl="1" indent="-342900">
              <a:buFont typeface="Arial" charset="0"/>
              <a:buChar char="•"/>
            </a:pPr>
            <a:r>
              <a:rPr lang="en-US" sz="1600"/>
              <a:t>Become more vocal re concerns with the Wellness Centre</a:t>
            </a:r>
            <a:br>
              <a:rPr lang="en-US" sz="1800"/>
            </a:br>
            <a:endParaRPr lang="en-US" sz="1800"/>
          </a:p>
          <a:p>
            <a:pPr>
              <a:buFont typeface="Arial" charset="0"/>
              <a:buNone/>
            </a:pPr>
            <a:endParaRPr lang="en-US" sz="1800" b="1" u="sng"/>
          </a:p>
          <a:p>
            <a:pPr>
              <a:buFont typeface="Arial" charset="0"/>
              <a:buNone/>
            </a:pP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9749</TotalTime>
  <Words>1164</Words>
  <Application>Microsoft Macintosh PowerPoint</Application>
  <PresentationFormat>On-screen Show (4:3)</PresentationFormat>
  <Paragraphs>137</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Times New Roman</vt:lpstr>
      <vt:lpstr>var(--font-daily-text)</vt:lpstr>
      <vt:lpstr>Verdana</vt:lpstr>
      <vt:lpstr>Office Theme</vt:lpstr>
      <vt:lpstr>PowerPoint Presentation</vt:lpstr>
      <vt:lpstr>PowerPoint Presentation</vt:lpstr>
      <vt:lpstr>Meeting Objectives</vt:lpstr>
      <vt:lpstr> Communications</vt:lpstr>
      <vt:lpstr>Communications (cont.)</vt:lpstr>
      <vt:lpstr>Communications (cont.)</vt:lpstr>
      <vt:lpstr>Finance</vt:lpstr>
      <vt:lpstr>Finance (cont.)</vt:lpstr>
      <vt:lpstr>Finance (cont.)</vt:lpstr>
      <vt:lpstr>Recreation and Leisure</vt:lpstr>
      <vt:lpstr>Recreation and Leisure (cont.)</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Stella</dc:creator>
  <cp:lastModifiedBy>Donna Tucker</cp:lastModifiedBy>
  <cp:revision>34</cp:revision>
  <dcterms:created xsi:type="dcterms:W3CDTF">2024-07-28T17:46:26Z</dcterms:created>
  <dcterms:modified xsi:type="dcterms:W3CDTF">2024-08-11T04:26:18Z</dcterms:modified>
</cp:coreProperties>
</file>